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69" r:id="rId3"/>
    <p:sldId id="265" r:id="rId4"/>
    <p:sldId id="264" r:id="rId5"/>
    <p:sldId id="268" r:id="rId6"/>
    <p:sldId id="266" r:id="rId7"/>
    <p:sldId id="267" r:id="rId8"/>
    <p:sldId id="263" r:id="rId9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23606-D842-4BFC-B2CE-0559104D7D54}" type="datetimeFigureOut">
              <a:rPr lang="en-AU" smtClean="0"/>
              <a:t>6/07/2023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2AD56-8D6F-4C11-A7A6-02AA1E988D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299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7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2006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6571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317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71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312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2565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2725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DDAE-CDF1-4778-AA1E-DA2FD3F10BBC}" type="datetime1">
              <a:rPr lang="en-AU" smtClean="0"/>
              <a:t>6/07/2023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553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BF5C-D7F3-44D3-AFFE-42669BDB50FA}" type="datetime1">
              <a:rPr lang="en-AU" smtClean="0"/>
              <a:t>6/07/2023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304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CCCE6-C091-4F3C-97DF-9045C3E1C7BB}" type="datetime1">
              <a:rPr lang="en-AU" smtClean="0"/>
              <a:t>6/07/2023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922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4AE-7594-491C-AD30-0988051527D1}" type="datetime1">
              <a:rPr lang="en-AU" smtClean="0"/>
              <a:t>6/07/2023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842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EA11-1E98-49CA-96D5-627DB67B3B52}" type="datetime1">
              <a:rPr lang="en-AU" smtClean="0"/>
              <a:t>6/07/2023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327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08EF-B16A-4F9B-B5E8-20A8C0CE0217}" type="datetime1">
              <a:rPr lang="en-AU" smtClean="0"/>
              <a:t>6/07/2023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197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68F4-79D4-464B-9B2A-7A8ABED3605F}" type="datetime1">
              <a:rPr lang="en-AU" smtClean="0"/>
              <a:t>6/07/2023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54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2668-FDF3-4206-A3B0-4E7909F8C96B}" type="datetime1">
              <a:rPr lang="en-AU" smtClean="0"/>
              <a:t>6/07/2023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595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F235-ED69-482B-BF73-41181159C8C9}" type="datetime1">
              <a:rPr lang="en-AU" smtClean="0"/>
              <a:t>6/07/2023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834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F198C-7034-410C-A022-7AB92A01219A}" type="datetime1">
              <a:rPr lang="en-AU" smtClean="0"/>
              <a:t>6/07/2023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030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B7656-E00F-4E49-8752-58986387913B}" type="datetime1">
              <a:rPr lang="en-AU" smtClean="0"/>
              <a:t>6/07/2023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9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D7621-0782-44FA-A141-1F62C0C35485}" type="datetime1">
              <a:rPr lang="en-AU" smtClean="0"/>
              <a:t>6/07/2023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024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oleObject" Target="../embeddings/oleObject4.bin"/><Relationship Id="rId18" Type="http://schemas.openxmlformats.org/officeDocument/2006/relationships/image" Target="../media/image14.e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1.emf"/><Relationship Id="rId17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3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7.jpeg"/><Relationship Id="rId15" Type="http://schemas.openxmlformats.org/officeDocument/2006/relationships/oleObject" Target="../embeddings/oleObject5.bin"/><Relationship Id="rId10" Type="http://schemas.openxmlformats.org/officeDocument/2006/relationships/image" Target="../media/image10.emf"/><Relationship Id="rId4" Type="http://schemas.openxmlformats.org/officeDocument/2006/relationships/image" Target="../media/image6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jpe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isethingz.com/" TargetMode="External"/><Relationship Id="rId3" Type="http://schemas.openxmlformats.org/officeDocument/2006/relationships/image" Target="../media/image21.png"/><Relationship Id="rId7" Type="http://schemas.openxmlformats.org/officeDocument/2006/relationships/hyperlink" Target="https://www.instagram.com/bappa_wt" TargetMode="External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c/wisethingz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7.jpe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emf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chemeClr val="accent1">
                <a:lumMod val="5000"/>
                <a:lumOff val="95000"/>
                <a:alpha val="80000"/>
              </a:schemeClr>
            </a:gs>
            <a:gs pos="100000">
              <a:srgbClr val="FFFFFF">
                <a:alpha val="25000"/>
              </a:srgbClr>
            </a:gs>
            <a:gs pos="75000">
              <a:srgbClr val="FFFFFF">
                <a:alpha val="65000"/>
              </a:srgbClr>
            </a:gs>
            <a:gs pos="53000">
              <a:schemeClr val="bg1">
                <a:alpha val="2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>
          <a:xfrm>
            <a:off x="-7731" y="-1165"/>
            <a:ext cx="9913731" cy="6859162"/>
          </a:xfrm>
          <a:custGeom>
            <a:avLst/>
            <a:gdLst>
              <a:gd name="connsiteX0" fmla="*/ 4401758 w 9913731"/>
              <a:gd name="connsiteY0" fmla="*/ 0 h 6859162"/>
              <a:gd name="connsiteX1" fmla="*/ 5685549 w 9913731"/>
              <a:gd name="connsiteY1" fmla="*/ 0 h 6859162"/>
              <a:gd name="connsiteX2" fmla="*/ 5685549 w 9913731"/>
              <a:gd name="connsiteY2" fmla="*/ 1165 h 6859162"/>
              <a:gd name="connsiteX3" fmla="*/ 9888800 w 9913731"/>
              <a:gd name="connsiteY3" fmla="*/ 1165 h 6859162"/>
              <a:gd name="connsiteX4" fmla="*/ 9888800 w 9913731"/>
              <a:gd name="connsiteY4" fmla="*/ 69246 h 6859162"/>
              <a:gd name="connsiteX5" fmla="*/ 9913731 w 9913731"/>
              <a:gd name="connsiteY5" fmla="*/ 69246 h 6859162"/>
              <a:gd name="connsiteX6" fmla="*/ 9913731 w 9913731"/>
              <a:gd name="connsiteY6" fmla="*/ 3152940 h 6859162"/>
              <a:gd name="connsiteX7" fmla="*/ 9686572 w 9913731"/>
              <a:gd name="connsiteY7" fmla="*/ 3152940 h 6859162"/>
              <a:gd name="connsiteX8" fmla="*/ 6889981 w 9913731"/>
              <a:gd name="connsiteY8" fmla="*/ 4758114 h 6859162"/>
              <a:gd name="connsiteX9" fmla="*/ 7090278 w 9913731"/>
              <a:gd name="connsiteY9" fmla="*/ 5107079 h 6859162"/>
              <a:gd name="connsiteX10" fmla="*/ 8270076 w 9913731"/>
              <a:gd name="connsiteY10" fmla="*/ 5107079 h 6859162"/>
              <a:gd name="connsiteX11" fmla="*/ 8270076 w 9913731"/>
              <a:gd name="connsiteY11" fmla="*/ 5442625 h 6859162"/>
              <a:gd name="connsiteX12" fmla="*/ 8045436 w 9913731"/>
              <a:gd name="connsiteY12" fmla="*/ 5442625 h 6859162"/>
              <a:gd name="connsiteX13" fmla="*/ 8045436 w 9913731"/>
              <a:gd name="connsiteY13" fmla="*/ 5560291 h 6859162"/>
              <a:gd name="connsiteX14" fmla="*/ 7652141 w 9913731"/>
              <a:gd name="connsiteY14" fmla="*/ 5560291 h 6859162"/>
              <a:gd name="connsiteX15" fmla="*/ 7652141 w 9913731"/>
              <a:gd name="connsiteY15" fmla="*/ 5811231 h 6859162"/>
              <a:gd name="connsiteX16" fmla="*/ 7494359 w 9913731"/>
              <a:gd name="connsiteY16" fmla="*/ 5811231 h 6859162"/>
              <a:gd name="connsiteX17" fmla="*/ 5708311 w 9913731"/>
              <a:gd name="connsiteY17" fmla="*/ 6836379 h 6859162"/>
              <a:gd name="connsiteX18" fmla="*/ 1307173 w 9913731"/>
              <a:gd name="connsiteY18" fmla="*/ 6836379 h 6859162"/>
              <a:gd name="connsiteX19" fmla="*/ 1307173 w 9913731"/>
              <a:gd name="connsiteY19" fmla="*/ 6859162 h 6859162"/>
              <a:gd name="connsiteX20" fmla="*/ 0 w 9913731"/>
              <a:gd name="connsiteY20" fmla="*/ 6859162 h 6859162"/>
              <a:gd name="connsiteX21" fmla="*/ 0 w 9913731"/>
              <a:gd name="connsiteY21" fmla="*/ 3775468 h 6859162"/>
              <a:gd name="connsiteX22" fmla="*/ 227159 w 9913731"/>
              <a:gd name="connsiteY22" fmla="*/ 3775468 h 6859162"/>
              <a:gd name="connsiteX23" fmla="*/ 3023750 w 9913731"/>
              <a:gd name="connsiteY23" fmla="*/ 2170294 h 6859162"/>
              <a:gd name="connsiteX24" fmla="*/ 2823453 w 9913731"/>
              <a:gd name="connsiteY24" fmla="*/ 1821329 h 6859162"/>
              <a:gd name="connsiteX25" fmla="*/ 1643655 w 9913731"/>
              <a:gd name="connsiteY25" fmla="*/ 1821329 h 6859162"/>
              <a:gd name="connsiteX26" fmla="*/ 1643655 w 9913731"/>
              <a:gd name="connsiteY26" fmla="*/ 1485783 h 6859162"/>
              <a:gd name="connsiteX27" fmla="*/ 1868295 w 9913731"/>
              <a:gd name="connsiteY27" fmla="*/ 1485783 h 6859162"/>
              <a:gd name="connsiteX28" fmla="*/ 1868295 w 9913731"/>
              <a:gd name="connsiteY28" fmla="*/ 1368117 h 6859162"/>
              <a:gd name="connsiteX29" fmla="*/ 2261590 w 9913731"/>
              <a:gd name="connsiteY29" fmla="*/ 1368117 h 6859162"/>
              <a:gd name="connsiteX30" fmla="*/ 2261590 w 9913731"/>
              <a:gd name="connsiteY30" fmla="*/ 1117177 h 6859162"/>
              <a:gd name="connsiteX31" fmla="*/ 2419372 w 9913731"/>
              <a:gd name="connsiteY31" fmla="*/ 1117177 h 6859162"/>
              <a:gd name="connsiteX32" fmla="*/ 4228182 w 9913731"/>
              <a:gd name="connsiteY32" fmla="*/ 78965 h 6859162"/>
              <a:gd name="connsiteX33" fmla="*/ 4228182 w 9913731"/>
              <a:gd name="connsiteY33" fmla="*/ 69246 h 6859162"/>
              <a:gd name="connsiteX34" fmla="*/ 4245114 w 9913731"/>
              <a:gd name="connsiteY34" fmla="*/ 69246 h 6859162"/>
              <a:gd name="connsiteX35" fmla="*/ 4331360 w 9913731"/>
              <a:gd name="connsiteY35" fmla="*/ 19743 h 6859162"/>
              <a:gd name="connsiteX36" fmla="*/ 4331360 w 9913731"/>
              <a:gd name="connsiteY36" fmla="*/ 8274 h 6859162"/>
              <a:gd name="connsiteX37" fmla="*/ 4401758 w 9913731"/>
              <a:gd name="connsiteY37" fmla="*/ 8274 h 685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913731" h="6859162">
                <a:moveTo>
                  <a:pt x="4401758" y="0"/>
                </a:moveTo>
                <a:lnTo>
                  <a:pt x="5685549" y="0"/>
                </a:lnTo>
                <a:lnTo>
                  <a:pt x="5685549" y="1165"/>
                </a:lnTo>
                <a:lnTo>
                  <a:pt x="9888800" y="1165"/>
                </a:lnTo>
                <a:lnTo>
                  <a:pt x="9888800" y="69246"/>
                </a:lnTo>
                <a:lnTo>
                  <a:pt x="9913731" y="69246"/>
                </a:lnTo>
                <a:lnTo>
                  <a:pt x="9913731" y="3152940"/>
                </a:lnTo>
                <a:lnTo>
                  <a:pt x="9686572" y="3152940"/>
                </a:lnTo>
                <a:lnTo>
                  <a:pt x="6889981" y="4758114"/>
                </a:lnTo>
                <a:lnTo>
                  <a:pt x="7090278" y="5107079"/>
                </a:lnTo>
                <a:lnTo>
                  <a:pt x="8270076" y="5107079"/>
                </a:lnTo>
                <a:lnTo>
                  <a:pt x="8270076" y="5442625"/>
                </a:lnTo>
                <a:lnTo>
                  <a:pt x="8045436" y="5442625"/>
                </a:lnTo>
                <a:lnTo>
                  <a:pt x="8045436" y="5560291"/>
                </a:lnTo>
                <a:lnTo>
                  <a:pt x="7652141" y="5560291"/>
                </a:lnTo>
                <a:lnTo>
                  <a:pt x="7652141" y="5811231"/>
                </a:lnTo>
                <a:lnTo>
                  <a:pt x="7494359" y="5811231"/>
                </a:lnTo>
                <a:lnTo>
                  <a:pt x="5708311" y="6836379"/>
                </a:lnTo>
                <a:lnTo>
                  <a:pt x="1307173" y="6836379"/>
                </a:lnTo>
                <a:lnTo>
                  <a:pt x="1307173" y="6859162"/>
                </a:lnTo>
                <a:lnTo>
                  <a:pt x="0" y="6859162"/>
                </a:lnTo>
                <a:lnTo>
                  <a:pt x="0" y="3775468"/>
                </a:lnTo>
                <a:lnTo>
                  <a:pt x="227159" y="3775468"/>
                </a:lnTo>
                <a:lnTo>
                  <a:pt x="3023750" y="2170294"/>
                </a:lnTo>
                <a:lnTo>
                  <a:pt x="2823453" y="1821329"/>
                </a:lnTo>
                <a:lnTo>
                  <a:pt x="1643655" y="1821329"/>
                </a:lnTo>
                <a:lnTo>
                  <a:pt x="1643655" y="1485783"/>
                </a:lnTo>
                <a:lnTo>
                  <a:pt x="1868295" y="1485783"/>
                </a:lnTo>
                <a:lnTo>
                  <a:pt x="1868295" y="1368117"/>
                </a:lnTo>
                <a:lnTo>
                  <a:pt x="2261590" y="1368117"/>
                </a:lnTo>
                <a:lnTo>
                  <a:pt x="2261590" y="1117177"/>
                </a:lnTo>
                <a:lnTo>
                  <a:pt x="2419372" y="1117177"/>
                </a:lnTo>
                <a:lnTo>
                  <a:pt x="4228182" y="78965"/>
                </a:lnTo>
                <a:lnTo>
                  <a:pt x="4228182" y="69246"/>
                </a:lnTo>
                <a:lnTo>
                  <a:pt x="4245114" y="69246"/>
                </a:lnTo>
                <a:lnTo>
                  <a:pt x="4331360" y="19743"/>
                </a:lnTo>
                <a:lnTo>
                  <a:pt x="4331360" y="8274"/>
                </a:lnTo>
                <a:lnTo>
                  <a:pt x="4401758" y="8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37" y="3244691"/>
            <a:ext cx="4297313" cy="362759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10800000">
            <a:off x="5754060" y="2689538"/>
            <a:ext cx="4182750" cy="4182750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027" y="6072310"/>
            <a:ext cx="1328716" cy="62854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62551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03" y="-183"/>
            <a:ext cx="4401757" cy="377713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15451" y="-1163"/>
            <a:ext cx="4342664" cy="4342664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2437090" y="2711147"/>
            <a:ext cx="4048348" cy="3369820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24" name="Freeform 23"/>
          <p:cNvSpPr/>
          <p:nvPr/>
        </p:nvSpPr>
        <p:spPr>
          <a:xfrm rot="5400000">
            <a:off x="2546142" y="2223310"/>
            <a:ext cx="3795980" cy="4100214"/>
          </a:xfrm>
          <a:custGeom>
            <a:avLst/>
            <a:gdLst>
              <a:gd name="connsiteX0" fmla="*/ 0 w 4890029"/>
              <a:gd name="connsiteY0" fmla="*/ 277966 h 5280682"/>
              <a:gd name="connsiteX1" fmla="*/ 0 w 4890029"/>
              <a:gd name="connsiteY1" fmla="*/ 0 h 5280682"/>
              <a:gd name="connsiteX2" fmla="*/ 4890029 w 4890029"/>
              <a:gd name="connsiteY2" fmla="*/ 0 h 5280682"/>
              <a:gd name="connsiteX3" fmla="*/ 4890029 w 4890029"/>
              <a:gd name="connsiteY3" fmla="*/ 5280682 h 5280682"/>
              <a:gd name="connsiteX4" fmla="*/ 3403873 w 4890029"/>
              <a:gd name="connsiteY4" fmla="*/ 5280682 h 528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029" h="5280682">
                <a:moveTo>
                  <a:pt x="0" y="277966"/>
                </a:moveTo>
                <a:lnTo>
                  <a:pt x="0" y="0"/>
                </a:lnTo>
                <a:lnTo>
                  <a:pt x="4890029" y="0"/>
                </a:lnTo>
                <a:lnTo>
                  <a:pt x="4890029" y="5280682"/>
                </a:lnTo>
                <a:lnTo>
                  <a:pt x="3403873" y="5280682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alpha val="0"/>
                </a:srgbClr>
              </a:gs>
              <a:gs pos="5000">
                <a:srgbClr val="FFFFFF"/>
              </a:gs>
              <a:gs pos="64000">
                <a:srgbClr val="FFFFFF">
                  <a:alpha val="50000"/>
                </a:srgbClr>
              </a:gs>
              <a:gs pos="29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51039" y="1414754"/>
            <a:ext cx="1707266" cy="1106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  <a:endParaRPr lang="en-US" sz="1600" b="1" dirty="0" smtClean="0">
              <a:solidFill>
                <a:srgbClr val="C00000"/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1600" b="1" dirty="0" smtClean="0">
                <a:solidFill>
                  <a:srgbClr val="C00000"/>
                </a:solidFill>
                <a:latin typeface="Oxygen" panose="02000503000000000000" pitchFamily="2" charset="0"/>
              </a:rPr>
              <a:t>an </a:t>
            </a:r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AI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16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59232" y="3402983"/>
            <a:ext cx="116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IoT, Robotics</a:t>
            </a:r>
          </a:p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&amp; AI Study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20110" y="4620613"/>
            <a:ext cx="1014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71610" y="5480592"/>
            <a:ext cx="817020" cy="35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853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5438" y="3961440"/>
            <a:ext cx="2984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Oxygen" panose="02000503000000000000" pitchFamily="2" charset="0"/>
              </a:rPr>
              <a:t>  nodiam, Education that enlightens!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Dependable </a:t>
            </a: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C</a:t>
            </a: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ompetency </a:t>
            </a: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P</a:t>
            </a: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artners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2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2782" y="1293006"/>
            <a:ext cx="3003129" cy="1684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AI </a:t>
            </a: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&amp; Robotics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Mentoring for ICSE Class IX &amp; X</a:t>
            </a:r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9" y="238611"/>
            <a:ext cx="813748" cy="68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32-Point Star 5"/>
          <p:cNvSpPr/>
          <p:nvPr/>
        </p:nvSpPr>
        <p:spPr>
          <a:xfrm>
            <a:off x="4765104" y="583947"/>
            <a:ext cx="2792877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Freeform 43"/>
          <p:cNvSpPr/>
          <p:nvPr/>
        </p:nvSpPr>
        <p:spPr>
          <a:xfrm>
            <a:off x="3394678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6488910" y="4123452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42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51" y="1351733"/>
            <a:ext cx="3212457" cy="32151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2</a:t>
            </a:fld>
            <a:r>
              <a:rPr lang="en-AU" dirty="0" smtClean="0"/>
              <a:t> of 8</a:t>
            </a:r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 Brave New World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1848" y="1318378"/>
            <a:ext cx="3297898" cy="3286667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802537" y="709203"/>
            <a:ext cx="4705991" cy="5542071"/>
            <a:chOff x="4802537" y="709203"/>
            <a:chExt cx="4705991" cy="5542071"/>
          </a:xfrm>
        </p:grpSpPr>
        <p:sp>
          <p:nvSpPr>
            <p:cNvPr id="3" name="Rectangle 2"/>
            <p:cNvSpPr/>
            <p:nvPr/>
          </p:nvSpPr>
          <p:spPr>
            <a:xfrm>
              <a:off x="4802537" y="709203"/>
              <a:ext cx="4705991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Mundane Professions to Phase Out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office jobs: Accountants</a:t>
              </a: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, clerks, </a:t>
              </a:r>
              <a:r>
                <a:rPr lang="en-AU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tellers, junior lawyers</a:t>
              </a:r>
              <a:endPara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Junior software &amp; web dev, </a:t>
              </a:r>
              <a:r>
                <a:rPr lang="en-AU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BPOs, </a:t>
              </a: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t</a:t>
              </a:r>
              <a:r>
                <a:rPr lang="en-AU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elemarketing &amp; data entry</a:t>
              </a:r>
              <a:endPara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content writers, proofreaders &amp; </a:t>
              </a: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graphic </a:t>
              </a:r>
              <a:r>
                <a:rPr lang="en-AU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designers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Farming, security, factory workers &amp; assembly line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Packagers,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drivers, warehousing workers, delivery workers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802537" y="2648194"/>
              <a:ext cx="470599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Experts </a:t>
              </a: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To </a:t>
              </a:r>
              <a:r>
                <a:rPr 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Need More AI Skills</a:t>
              </a:r>
              <a:endPara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Healthcare: Doctors, surgeons, therapists, technicians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Teachers &amp; educationists</a:t>
              </a: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Scientists &amp; researchers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Software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developers,  trade's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people, technicians &amp;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artists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Corporate strategists, social workers &amp; lawyers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802537" y="4589281"/>
              <a:ext cx="4383150" cy="1661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Creative &amp; Innovative Professions To Be In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 </a:t>
              </a: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Artificial intelligence &amp; Machine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learning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engineers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Data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engineers &amp; data scientists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IoT specialists &amp; robotics engineers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Senior software engineers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778651" y="4907640"/>
            <a:ext cx="333625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A.I. – more profound </a:t>
            </a: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than fire or </a:t>
            </a:r>
            <a:r>
              <a:rPr lang="en-US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electricity!</a:t>
            </a:r>
          </a:p>
          <a:p>
            <a:pPr algn="r"/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Sundar Pichai, Alphabet C.E.O.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42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3</a:t>
            </a:fld>
            <a:r>
              <a:rPr lang="en-AU" dirty="0" smtClean="0"/>
              <a:t> of 8</a:t>
            </a:r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nodiam’s Professional Competencies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00535" y="2326839"/>
            <a:ext cx="52991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globally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coaches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are specialists in: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 of CICSE Robotics &amp; AI syllabus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AI, Analytics &amp; Data Visualization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 &amp; NLP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Cyber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Security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project-based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mentoring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Support beyond syllabus &amp; instil knack for career excelling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Impart awareness of ethical considerations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Accurate skill assessment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s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tudents in the above areas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06837" y="816442"/>
            <a:ext cx="8062561" cy="115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nodiam’s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mission is to mentor school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children into leading edge technologies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because children’s appreciation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for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technology today, will make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India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leader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tomorrow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 We are pleased to join hands with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elite schools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like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Loreto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Elliot St. in this journey.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46" y="2326839"/>
            <a:ext cx="2807240" cy="280724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60849" y="2326839"/>
            <a:ext cx="2807240" cy="2807240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Freeform 10"/>
          <p:cNvSpPr/>
          <p:nvPr/>
        </p:nvSpPr>
        <p:spPr>
          <a:xfrm>
            <a:off x="1203174" y="912326"/>
            <a:ext cx="255845" cy="25584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109325" y="214241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4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Python Faculty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421" y="1011288"/>
            <a:ext cx="1869772" cy="186749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112903"/>
              </p:ext>
            </p:extLst>
          </p:nvPr>
        </p:nvGraphicFramePr>
        <p:xfrm>
          <a:off x="686505" y="4494755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" name="Acrobat Document" r:id="rId7" imgW="6035040" imgH="4663156" progId="Acrobat.Document.DC">
                  <p:embed/>
                </p:oleObj>
              </mc:Choice>
              <mc:Fallback>
                <p:oleObj name="Acrobat Document" r:id="rId7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6505" y="4494755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36819"/>
              </p:ext>
            </p:extLst>
          </p:nvPr>
        </p:nvGraphicFramePr>
        <p:xfrm>
          <a:off x="2075541" y="450874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" name="Acrobat Document" r:id="rId9" imgW="6035040" imgH="4663156" progId="Acrobat.Document.DC">
                  <p:embed/>
                </p:oleObj>
              </mc:Choice>
              <mc:Fallback>
                <p:oleObj name="Acrobat Document" r:id="rId9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75541" y="450874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944636"/>
              </p:ext>
            </p:extLst>
          </p:nvPr>
        </p:nvGraphicFramePr>
        <p:xfrm>
          <a:off x="3473304" y="453136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" name="Acrobat Document" r:id="rId11" imgW="6035040" imgH="4663156" progId="Acrobat.Document.DC">
                  <p:embed/>
                </p:oleObj>
              </mc:Choice>
              <mc:Fallback>
                <p:oleObj name="Acrobat Document" r:id="rId11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73304" y="453136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903347"/>
              </p:ext>
            </p:extLst>
          </p:nvPr>
        </p:nvGraphicFramePr>
        <p:xfrm>
          <a:off x="4884410" y="4547657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9" name="Acrobat Document" r:id="rId13" imgW="6035040" imgH="4663156" progId="Acrobat.Document.DC">
                  <p:embed/>
                </p:oleObj>
              </mc:Choice>
              <mc:Fallback>
                <p:oleObj name="Acrobat Document" r:id="rId13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84410" y="4547657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963169"/>
              </p:ext>
            </p:extLst>
          </p:nvPr>
        </p:nvGraphicFramePr>
        <p:xfrm>
          <a:off x="6292348" y="4561651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0" name="Acrobat Document" r:id="rId15" imgW="6035040" imgH="4663156" progId="Acrobat.Document.DC">
                  <p:embed/>
                </p:oleObj>
              </mc:Choice>
              <mc:Fallback>
                <p:oleObj name="Acrobat Document" r:id="rId15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92348" y="4561651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340707"/>
              </p:ext>
            </p:extLst>
          </p:nvPr>
        </p:nvGraphicFramePr>
        <p:xfrm>
          <a:off x="7710554" y="4583698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1" name="Acrobat Document" r:id="rId17" imgW="6035040" imgH="4663156" progId="Acrobat.Document.DC">
                  <p:embed/>
                </p:oleObj>
              </mc:Choice>
              <mc:Fallback>
                <p:oleObj name="Acrobat Document" r:id="rId17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710554" y="4583698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970750" y="823381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1004103" y="2877674"/>
            <a:ext cx="2331087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lvl="0">
              <a:spcAft>
                <a:spcPts val="600"/>
              </a:spcAft>
            </a:pPr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</a:t>
            </a: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.(Electronics), M.B.A. (Finance)</a:t>
            </a:r>
          </a:p>
          <a:p>
            <a:pPr lvl="0">
              <a:spcAft>
                <a:spcPts val="600"/>
              </a:spcAft>
            </a:pPr>
            <a:r>
              <a:rPr lang="en-AU" sz="1050" b="1" u="sng" dirty="0" smtClean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  <a:endParaRPr lang="en-AU" sz="1050" b="1" u="sng" dirty="0">
              <a:solidFill>
                <a:srgbClr val="002060"/>
              </a:solidFill>
              <a:latin typeface="Oxygen" panose="02000503000000000000" pitchFamily="2" charset="0"/>
            </a:endParaRPr>
          </a:p>
          <a:p>
            <a:pPr lvl="0"/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</a:t>
            </a: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91 9073 </a:t>
            </a:r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700094 / </a:t>
            </a:r>
            <a:r>
              <a:rPr lang="en-AU" sz="1050" b="1" dirty="0" smtClean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</a:t>
            </a:r>
            <a:r>
              <a:rPr lang="en-AU" sz="105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61 470 142 </a:t>
            </a:r>
            <a:r>
              <a:rPr lang="en-AU" sz="1050" b="1" dirty="0" smtClean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229</a:t>
            </a:r>
            <a:endParaRPr lang="en-AU" sz="1050" b="1" dirty="0">
              <a:solidFill>
                <a:schemeClr val="bg1">
                  <a:lumMod val="65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59525" y="823381"/>
            <a:ext cx="570205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years of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blue-chip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Vish Coosa, Morgan 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Stanley,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U.S.A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accuracy of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models singlehandedly up to 99.8%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brain, the best guy to take care of </a:t>
            </a: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all our AI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implementation!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      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                      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Government Client</a:t>
            </a:r>
            <a:endParaRPr lang="en-IN" sz="1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r>
              <a:rPr lang="en-AU" dirty="0"/>
              <a:t>4</a:t>
            </a:r>
            <a:r>
              <a:rPr lang="en-AU" dirty="0" smtClean="0"/>
              <a:t> of 8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030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6500434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nodiam Advantage – Python, Data Science &amp; AI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10873" y="5572646"/>
            <a:ext cx="4048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 demonstration of how AI actually works internally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08181" y="3548061"/>
            <a:ext cx="44021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Relatable</a:t>
            </a: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concepts: simplified &amp; delightful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 &amp; supportive teaching style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Step-by-step, holistic approach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De-clutter the thoughts &amp; inspire to seek further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45440" y="1271023"/>
            <a:ext cx="41265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isualize the DATA &amp; SCIENCE of data science/AI: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Stimulates interest in otherwise dry subject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Triggers innovation through imagination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omprehensive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2056" name="Picture 8" descr="File:2011 Census India population density map, states and union  territories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086" y="995538"/>
            <a:ext cx="1846430" cy="203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rtificial Neural Network | NVIDIA Develop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12" y="3447508"/>
            <a:ext cx="4614786" cy="218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2176" y="1907268"/>
            <a:ext cx="1770986" cy="112927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55870" y="986593"/>
            <a:ext cx="1760422" cy="1149814"/>
          </a:xfrm>
          <a:prstGeom prst="rightArrow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IN" sz="1050" dirty="0" smtClean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050" dirty="0" smtClean="0">
                <a:solidFill>
                  <a:schemeClr val="bg1"/>
                </a:solidFill>
                <a:latin typeface="Oxygen" panose="02000503000000000000" pitchFamily="2" charset="0"/>
              </a:rPr>
              <a:t>Visualization </a:t>
            </a:r>
            <a:r>
              <a:rPr lang="en-IN" sz="1050" dirty="0">
                <a:solidFill>
                  <a:schemeClr val="bg1"/>
                </a:solidFill>
                <a:latin typeface="Oxygen" panose="02000503000000000000" pitchFamily="2" charset="0"/>
              </a:rPr>
              <a:t>is </a:t>
            </a:r>
            <a:r>
              <a:rPr lang="en-IN" sz="1050" dirty="0" smtClean="0">
                <a:solidFill>
                  <a:schemeClr val="bg1"/>
                </a:solidFill>
                <a:latin typeface="Oxygen" panose="02000503000000000000" pitchFamily="2" charset="0"/>
              </a:rPr>
              <a:t>key</a:t>
            </a:r>
            <a:endParaRPr lang="en-US" sz="105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53" y="1284970"/>
            <a:ext cx="619856" cy="293219"/>
          </a:xfrm>
          <a:prstGeom prst="rect">
            <a:avLst/>
          </a:prstGeom>
        </p:spPr>
      </p:pic>
      <p:pic>
        <p:nvPicPr>
          <p:cNvPr id="2054" name="Picture 6" descr="AREA, POPULATION AND POPULATION DENSITY OF STATES OF INDIA | Download Tabl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9" y="939655"/>
            <a:ext cx="1456181" cy="21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390692" y="215339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r>
              <a:rPr lang="en-AU" dirty="0"/>
              <a:t>5</a:t>
            </a:r>
            <a:r>
              <a:rPr lang="en-AU" dirty="0" smtClean="0"/>
              <a:t> of 8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551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88" y="3981146"/>
            <a:ext cx="2412123" cy="24121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IoT Faculty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1404" y="2742423"/>
            <a:ext cx="356975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Debsingha</a:t>
            </a: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lvl="0"/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</a:t>
            </a: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M.B.A</a:t>
            </a:r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.(XLRI)</a:t>
            </a:r>
          </a:p>
          <a:p>
            <a:r>
              <a:rPr lang="en-IN" sz="1050" u="sng" dirty="0" smtClean="0">
                <a:latin typeface="Oxygen" panose="02000503000000000000" pitchFamily="2" charset="0"/>
                <a:hlinkClick r:id="rId6"/>
              </a:rPr>
              <a:t>https</a:t>
            </a:r>
            <a:r>
              <a:rPr lang="en-IN" sz="1050" u="sng" dirty="0">
                <a:latin typeface="Oxygen" panose="02000503000000000000" pitchFamily="2" charset="0"/>
                <a:hlinkClick r:id="rId6"/>
              </a:rPr>
              <a:t>://www.youtube.com/c/wisethingz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7"/>
              </a:rPr>
              <a:t>https://www.instagram.com/bappa_wt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 smtClean="0">
                <a:latin typeface="Oxygen" panose="02000503000000000000" pitchFamily="2" charset="0"/>
                <a:hlinkClick r:id="rId8"/>
              </a:rPr>
              <a:t>www.wisethingz.com</a:t>
            </a:r>
            <a:endParaRPr lang="en-AU" sz="1050" dirty="0"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83811" y="910147"/>
            <a:ext cx="57221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nspiring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entor, Innovative &amp; Entrepreneurial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years of global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children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industry professionals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institutions &amp; corporates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S.M.E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 in the fields of</a:t>
            </a:r>
            <a:endParaRPr lang="en-AU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machines, automation, 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sensors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IoT driven BI</a:t>
            </a:r>
            <a:endParaRPr lang="en-I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nalytics dashboards,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loud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API gateways, integration to mobile 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apps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80" y="795753"/>
            <a:ext cx="1714500" cy="1924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24080" y="777661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3447" y="3994474"/>
            <a:ext cx="1738441" cy="2385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34954" y="3867873"/>
            <a:ext cx="2298493" cy="25529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291" y="3903954"/>
            <a:ext cx="1800170" cy="2679247"/>
          </a:xfrm>
          <a:prstGeom prst="rect">
            <a:avLst/>
          </a:prstGeom>
        </p:spPr>
      </p:pic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r>
              <a:rPr lang="en-AU" dirty="0"/>
              <a:t>6</a:t>
            </a:r>
            <a:r>
              <a:rPr lang="en-AU" dirty="0" smtClean="0"/>
              <a:t> of 8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301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defRPr sz="1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 smtClean="0"/>
              <a:t>The     nodiam </a:t>
            </a:r>
            <a:r>
              <a:rPr lang="en-US" dirty="0"/>
              <a:t>Advantage – Robotics &amp; IOT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36" y="945317"/>
            <a:ext cx="3163740" cy="1995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44" y="3517720"/>
            <a:ext cx="3426994" cy="24350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47044" y="1412515"/>
            <a:ext cx="3855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     nodiam, we boast our own: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Development boards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Managed IoT cloud platform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omprehensive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785929" y="2968583"/>
            <a:ext cx="171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Components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192504" y="5881942"/>
            <a:ext cx="186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Experiments &amp; Projects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00332" y="4030560"/>
            <a:ext cx="41583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We inspire through hands-on projects: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syllabus coverage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Practical &amp; lucid, help conceptualize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Inspire beyond curriculum to excel in career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433165" y="224813"/>
            <a:ext cx="211442" cy="211442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618708" y="1501367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r>
              <a:rPr lang="en-AU" dirty="0"/>
              <a:t>7</a:t>
            </a:r>
            <a:r>
              <a:rPr lang="en-AU" dirty="0" smtClean="0"/>
              <a:t> of 8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8430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32-Point Star 9"/>
          <p:cNvSpPr/>
          <p:nvPr/>
        </p:nvSpPr>
        <p:spPr>
          <a:xfrm>
            <a:off x="5828488" y="2070147"/>
            <a:ext cx="3549728" cy="1253228"/>
          </a:xfrm>
          <a:prstGeom prst="star32">
            <a:avLst/>
          </a:prstGeom>
          <a:solidFill>
            <a:srgbClr val="FFC000"/>
          </a:solidFill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33%</a:t>
            </a:r>
            <a:r>
              <a:rPr lang="en-US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OFF </a:t>
            </a:r>
          </a:p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per batch after 4</a:t>
            </a:r>
            <a:r>
              <a:rPr lang="en-US" sz="1100" b="1" baseline="30000" dirty="0" smtClean="0">
                <a:solidFill>
                  <a:schemeClr val="bg1"/>
                </a:solidFill>
                <a:latin typeface="Oxygen" panose="02000503000000000000" pitchFamily="2" charset="0"/>
              </a:rPr>
              <a:t>th</a:t>
            </a:r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 batch</a:t>
            </a:r>
            <a:endParaRPr lang="en-AU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Pricing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2049" y="1046240"/>
            <a:ext cx="47297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₹5,9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(approx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 per year per batch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- 30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students ICSE,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IX/X)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Lab Equipment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(provided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actual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price)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Less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than </a:t>
            </a: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50,000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(approximately) per year per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batch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&amp; Python Programming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ICSE syllabus comprehensive coverage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₹150</a:t>
            </a: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student per class,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 classes/year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₹1,8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year per batch of 30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students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40% advance, 30% after every 24 weeks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AI including labs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ICSE syllabus comprehensive coverage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₹300</a:t>
            </a:r>
            <a:r>
              <a:rPr lang="en-AU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student per class,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 classes/year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₹3,6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year per batch of 30 students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40% advance, 30% after every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weeks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863" y="2054021"/>
            <a:ext cx="1864050" cy="11708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73321" y="1477561"/>
            <a:ext cx="4221027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Bulk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Discounts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Available Only for Loreto , Elliot St.</a:t>
            </a: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All costs are inclusive of GST (0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%)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3" name="32-Point Star 12"/>
          <p:cNvSpPr/>
          <p:nvPr/>
        </p:nvSpPr>
        <p:spPr>
          <a:xfrm>
            <a:off x="5813242" y="3599583"/>
            <a:ext cx="3579138" cy="1253228"/>
          </a:xfrm>
          <a:prstGeom prst="star32">
            <a:avLst/>
          </a:prstGeom>
          <a:solidFill>
            <a:srgbClr val="FFC000"/>
          </a:solidFill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xygen" panose="02000503000000000000" pitchFamily="2" charset="0"/>
              </a:rPr>
              <a:t>0</a:t>
            </a:r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% Rise in 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5 Years</a:t>
            </a:r>
          </a:p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On upfront payment for </a:t>
            </a:r>
          </a:p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2 years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8 of 8</a:t>
            </a:r>
            <a:endParaRPr lang="en-AU" dirty="0"/>
          </a:p>
        </p:txBody>
      </p:sp>
      <p:sp>
        <p:nvSpPr>
          <p:cNvPr id="19" name="TextBox 18"/>
          <p:cNvSpPr txBox="1"/>
          <p:nvPr/>
        </p:nvSpPr>
        <p:spPr>
          <a:xfrm>
            <a:off x="1953989" y="5382785"/>
            <a:ext cx="55650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b="1" cap="small" dirty="0" smtClean="0">
                <a:solidFill>
                  <a:srgbClr val="FF8C52"/>
                </a:solidFill>
                <a:latin typeface="Oxygen" panose="02000503000000000000" pitchFamily="2" charset="0"/>
              </a:rPr>
              <a:t>Thank You!</a:t>
            </a:r>
            <a:endParaRPr lang="en-US" sz="3200" b="1" cap="small" dirty="0">
              <a:solidFill>
                <a:srgbClr val="FF8C52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93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4035</TotalTime>
  <Words>817</Words>
  <Application>Microsoft Office PowerPoint</Application>
  <PresentationFormat>A4 Paper (210x297 mm)</PresentationFormat>
  <Paragraphs>160</Paragraphs>
  <Slides>8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207</cp:revision>
  <dcterms:created xsi:type="dcterms:W3CDTF">2023-06-17T16:41:07Z</dcterms:created>
  <dcterms:modified xsi:type="dcterms:W3CDTF">2023-07-06T05:53:18Z</dcterms:modified>
</cp:coreProperties>
</file>